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6"/>
  </p:notesMasterIdLst>
  <p:sldIdLst>
    <p:sldId id="298" r:id="rId3"/>
    <p:sldId id="346" r:id="rId4"/>
    <p:sldId id="339" r:id="rId5"/>
    <p:sldId id="347" r:id="rId6"/>
    <p:sldId id="338" r:id="rId7"/>
    <p:sldId id="340" r:id="rId8"/>
    <p:sldId id="341" r:id="rId9"/>
    <p:sldId id="342" r:id="rId10"/>
    <p:sldId id="320" r:id="rId11"/>
    <p:sldId id="343" r:id="rId12"/>
    <p:sldId id="344" r:id="rId13"/>
    <p:sldId id="345" r:id="rId14"/>
    <p:sldId id="33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2863" userDrawn="1">
          <p15:clr>
            <a:srgbClr val="A4A3A4"/>
          </p15:clr>
        </p15:guide>
        <p15:guide id="5" orient="horz" pos="1774" userDrawn="1">
          <p15:clr>
            <a:srgbClr val="A4A3A4"/>
          </p15:clr>
        </p15:guide>
        <p15:guide id="6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64A"/>
    <a:srgbClr val="FFD200"/>
    <a:srgbClr val="F99D1C"/>
    <a:srgbClr val="5A676D"/>
    <a:srgbClr val="556167"/>
    <a:srgbClr val="6985AF"/>
    <a:srgbClr val="495459"/>
    <a:srgbClr val="5B676D"/>
    <a:srgbClr val="F6CF44"/>
    <a:srgbClr val="FCA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457" autoAdjust="0"/>
  </p:normalViewPr>
  <p:slideViewPr>
    <p:cSldViewPr snapToGrid="0" showGuides="1">
      <p:cViewPr varScale="1">
        <p:scale>
          <a:sx n="98" d="100"/>
          <a:sy n="98" d="100"/>
        </p:scale>
        <p:origin x="954" y="72"/>
      </p:cViewPr>
      <p:guideLst>
        <p:guide orient="horz" pos="709"/>
        <p:guide pos="279"/>
        <p:guide pos="7401"/>
        <p:guide orient="horz" pos="2863"/>
        <p:guide orient="horz" pos="1774"/>
        <p:guide orient="horz" pos="1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8F2C-E56A-4012-A544-1341270490D0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B5F6-CA6F-4681-BB93-00024E318B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7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55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рассказали о технологиях и инструментах, которые используем в работе с PI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Но как всё это выглядит на практике?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этого мы используем портал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4it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котором размещаются заявки.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Забираем себе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новосозданое</a:t>
            </a:r>
            <a:r>
              <a:rPr lang="ru-RU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обращение…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76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214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46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Дима, тут дело за</a:t>
            </a:r>
            <a:r>
              <a:rPr lang="ru-RU" baseline="0" dirty="0" smtClean="0"/>
              <a:t> тобой.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17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Как предприятия справляются с огромным потоком данных?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Современные заводы, такие как нефтеперерабатывающие, оснащены тысячами датчиков, которые непрерывно собирают данные о температуре, давлении, расходе и других критически важных параметрах.</a:t>
            </a:r>
          </a:p>
          <a:p>
            <a:r>
              <a:rPr lang="ru-RU" b="1" dirty="0" smtClean="0"/>
              <a:t>Проблема:</a:t>
            </a:r>
            <a:endParaRPr lang="ru-RU" dirty="0" smtClean="0"/>
          </a:p>
          <a:p>
            <a:r>
              <a:rPr lang="ru-RU" dirty="0" smtClean="0"/>
              <a:t>Данные поступают в режиме реального времени и в огромных объемах.</a:t>
            </a:r>
          </a:p>
          <a:p>
            <a:r>
              <a:rPr lang="ru-RU" dirty="0" smtClean="0"/>
              <a:t>Если их просто накапливать, они превращаются в «информационный шум», который сложно анализировать и использовать.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PI </a:t>
            </a:r>
            <a:r>
              <a:rPr lang="ru-RU" dirty="0" err="1" smtClean="0"/>
              <a:t>System</a:t>
            </a:r>
            <a:r>
              <a:rPr lang="ru-RU" dirty="0" smtClean="0"/>
              <a:t> — это интеллектуальная платформа, которая:</a:t>
            </a:r>
          </a:p>
          <a:p>
            <a:r>
              <a:rPr lang="ru-RU" b="1" dirty="0" smtClean="0"/>
              <a:t>Собирает данные</a:t>
            </a:r>
            <a:r>
              <a:rPr lang="ru-RU" dirty="0" smtClean="0"/>
              <a:t> с датчиков, оборудования и систем.</a:t>
            </a:r>
          </a:p>
          <a:p>
            <a:r>
              <a:rPr lang="ru-RU" b="1" dirty="0" smtClean="0"/>
              <a:t>Структурирует и хранит</a:t>
            </a:r>
            <a:r>
              <a:rPr lang="ru-RU" dirty="0" smtClean="0"/>
              <a:t> их в удобном для анализа виде.</a:t>
            </a:r>
          </a:p>
          <a:p>
            <a:r>
              <a:rPr lang="ru-RU" b="1" dirty="0" smtClean="0"/>
              <a:t>Предоставляет данные</a:t>
            </a:r>
            <a:r>
              <a:rPr lang="ru-RU" dirty="0" smtClean="0"/>
              <a:t> в реальном времени, чтобы инженеры и операторы могли быстро принимать решения.</a:t>
            </a:r>
          </a:p>
          <a:p>
            <a:r>
              <a:rPr lang="ru-RU" b="1" dirty="0" smtClean="0"/>
              <a:t>Результат:</a:t>
            </a:r>
            <a:endParaRPr lang="ru-RU" dirty="0" smtClean="0"/>
          </a:p>
          <a:p>
            <a:r>
              <a:rPr lang="ru-RU" dirty="0" smtClean="0"/>
              <a:t>Контроль процессов в режиме реального времени.</a:t>
            </a:r>
          </a:p>
          <a:p>
            <a:r>
              <a:rPr lang="ru-RU" dirty="0" smtClean="0"/>
              <a:t>Оптимизация производства и снижение затрат.</a:t>
            </a:r>
          </a:p>
          <a:p>
            <a:r>
              <a:rPr lang="ru-RU" dirty="0" smtClean="0"/>
              <a:t>Предупреждение аварий и повышение безопасности.</a:t>
            </a:r>
          </a:p>
          <a:p>
            <a:r>
              <a:rPr lang="ru-RU" b="1" dirty="0" smtClean="0"/>
              <a:t>PI </a:t>
            </a:r>
            <a:r>
              <a:rPr lang="ru-RU" b="1" dirty="0" err="1" smtClean="0"/>
              <a:t>System</a:t>
            </a:r>
            <a:r>
              <a:rPr lang="ru-RU" b="1" dirty="0" smtClean="0"/>
              <a:t> — это «мозг» предприятия, который превращает данные в полезные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19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👉 Как предприятия управляют огромным количеством данных, поступающих с датчиков и систем в режиме реального времени?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на заводе тысячи датчиков собирают данные о температуре, давлении, расходе и других параметрах.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приходят непрерывно, и их нужно где-то хранить, обрабатывать и анализировать.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бы эти данные просто скапливались в базе, их было бы сложно использовать.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💡 PI System — это «мозг», который собирает, структурирует и предоставляет данные так, чтобы инженеры и операторы могли быстро принимать решения.</a:t>
            </a:r>
          </a:p>
          <a:p>
            <a:endParaRPr lang="ru-RU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47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</a:t>
            </a:r>
            <a:r>
              <a:rPr lang="ru-RU" b="1" dirty="0" err="1" smtClean="0"/>
              <a:t>System</a:t>
            </a:r>
            <a:r>
              <a:rPr lang="ru-RU" b="1" dirty="0" smtClean="0"/>
              <a:t> — это интеллектуальная платформа для управления данными на производстве.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Она решает ключевые задачи, связанные с обработкой и анализом данных в реальном времени:</a:t>
            </a:r>
          </a:p>
          <a:p>
            <a:r>
              <a:rPr lang="ru-RU" b="1" dirty="0" smtClean="0"/>
              <a:t>Сбор данных</a:t>
            </a:r>
            <a:endParaRPr lang="ru-RU" dirty="0" smtClean="0"/>
          </a:p>
          <a:p>
            <a:pPr lvl="1"/>
            <a:r>
              <a:rPr lang="ru-RU" dirty="0" smtClean="0"/>
              <a:t>PI </a:t>
            </a:r>
            <a:r>
              <a:rPr lang="ru-RU" dirty="0" err="1" smtClean="0"/>
              <a:t>System</a:t>
            </a:r>
            <a:r>
              <a:rPr lang="ru-RU" dirty="0" smtClean="0"/>
              <a:t> получает данные с тысяч датчиков через </a:t>
            </a:r>
            <a:r>
              <a:rPr lang="ru-RU" b="1" dirty="0" smtClean="0"/>
              <a:t>PI OPC </a:t>
            </a:r>
            <a:r>
              <a:rPr lang="ru-RU" b="1" dirty="0" err="1" smtClean="0"/>
              <a:t>Interfaces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Пример: температура, давление, расход и другие параметры.</a:t>
            </a:r>
          </a:p>
          <a:p>
            <a:r>
              <a:rPr lang="ru-RU" b="1" dirty="0" smtClean="0"/>
              <a:t>Хранение и обработка</a:t>
            </a:r>
            <a:endParaRPr lang="ru-RU" dirty="0" smtClean="0"/>
          </a:p>
          <a:p>
            <a:pPr lvl="1"/>
            <a:r>
              <a:rPr lang="ru-RU" dirty="0" smtClean="0"/>
              <a:t>Данные поступают в </a:t>
            </a:r>
            <a:r>
              <a:rPr lang="ru-RU" b="1" dirty="0" smtClean="0"/>
              <a:t>PI </a:t>
            </a:r>
            <a:r>
              <a:rPr lang="ru-RU" b="1" dirty="0" err="1" smtClean="0"/>
              <a:t>Data</a:t>
            </a:r>
            <a:r>
              <a:rPr lang="ru-RU" b="1" dirty="0" smtClean="0"/>
              <a:t> </a:t>
            </a:r>
            <a:r>
              <a:rPr lang="ru-RU" b="1" dirty="0" err="1" smtClean="0"/>
              <a:t>Archive</a:t>
            </a:r>
            <a:r>
              <a:rPr lang="ru-RU" dirty="0" smtClean="0"/>
              <a:t>, где они надежно хранятся и структурируются.</a:t>
            </a:r>
          </a:p>
          <a:p>
            <a:pPr lvl="1"/>
            <a:r>
              <a:rPr lang="ru-RU" dirty="0" smtClean="0"/>
              <a:t>Это позволяет быстро находить и анализировать информацию.</a:t>
            </a:r>
          </a:p>
          <a:p>
            <a:r>
              <a:rPr lang="ru-RU" b="1" dirty="0" smtClean="0"/>
              <a:t>Аналитика и расчеты</a:t>
            </a:r>
            <a:endParaRPr lang="ru-RU" dirty="0" smtClean="0"/>
          </a:p>
          <a:p>
            <a:pPr lvl="1"/>
            <a:r>
              <a:rPr lang="ru-RU" dirty="0" smtClean="0"/>
              <a:t>С помощью </a:t>
            </a:r>
            <a:r>
              <a:rPr lang="ru-RU" b="1" dirty="0" smtClean="0"/>
              <a:t>PI AF</a:t>
            </a:r>
            <a:r>
              <a:rPr lang="ru-RU" dirty="0" smtClean="0"/>
              <a:t> и </a:t>
            </a:r>
            <a:r>
              <a:rPr lang="ru-RU" b="1" dirty="0" smtClean="0"/>
              <a:t>PI ACE</a:t>
            </a:r>
            <a:r>
              <a:rPr lang="ru-RU" dirty="0" smtClean="0"/>
              <a:t> можно создавать сложные расчеты, например:</a:t>
            </a:r>
          </a:p>
          <a:p>
            <a:pPr lvl="2"/>
            <a:r>
              <a:rPr lang="ru-RU" dirty="0" smtClean="0"/>
              <a:t>Баланс сырья и продуктов.</a:t>
            </a:r>
          </a:p>
          <a:p>
            <a:pPr lvl="2"/>
            <a:r>
              <a:rPr lang="ru-RU" dirty="0" smtClean="0"/>
              <a:t>Расчет КПД установок.</a:t>
            </a:r>
          </a:p>
          <a:p>
            <a:pPr lvl="2"/>
            <a:r>
              <a:rPr lang="ru-RU" dirty="0" smtClean="0"/>
              <a:t>Прогнозирование показателей.</a:t>
            </a:r>
          </a:p>
          <a:p>
            <a:r>
              <a:rPr lang="ru-RU" b="1" dirty="0" smtClean="0"/>
              <a:t>Визуализация</a:t>
            </a:r>
            <a:endParaRPr lang="ru-RU" dirty="0" smtClean="0"/>
          </a:p>
          <a:p>
            <a:pPr lvl="1"/>
            <a:r>
              <a:rPr lang="ru-RU" dirty="0" smtClean="0"/>
              <a:t>Инженеры и операторы используют </a:t>
            </a:r>
            <a:r>
              <a:rPr lang="ru-RU" b="1" dirty="0" smtClean="0"/>
              <a:t>PI </a:t>
            </a:r>
            <a:r>
              <a:rPr lang="ru-RU" b="1" dirty="0" err="1" smtClean="0"/>
              <a:t>Vision</a:t>
            </a:r>
            <a:r>
              <a:rPr lang="ru-RU" dirty="0" smtClean="0"/>
              <a:t> и </a:t>
            </a:r>
            <a:r>
              <a:rPr lang="ru-RU" b="1" dirty="0" smtClean="0"/>
              <a:t>PI </a:t>
            </a:r>
            <a:r>
              <a:rPr lang="ru-RU" b="1" dirty="0" err="1" smtClean="0"/>
              <a:t>DataLink</a:t>
            </a:r>
            <a:r>
              <a:rPr lang="ru-RU" dirty="0" smtClean="0"/>
              <a:t> для:</a:t>
            </a:r>
          </a:p>
          <a:p>
            <a:pPr lvl="2"/>
            <a:r>
              <a:rPr lang="ru-RU" dirty="0" smtClean="0"/>
              <a:t>Мониторинга процессов в реальном времени.</a:t>
            </a:r>
          </a:p>
          <a:p>
            <a:pPr lvl="2"/>
            <a:r>
              <a:rPr lang="ru-RU" dirty="0" smtClean="0"/>
              <a:t>Создания отчетов и анализа трендов.</a:t>
            </a:r>
          </a:p>
          <a:p>
            <a:r>
              <a:rPr lang="ru-RU" b="1" dirty="0" smtClean="0"/>
              <a:t>Интеграция</a:t>
            </a:r>
            <a:endParaRPr lang="ru-RU" dirty="0" smtClean="0"/>
          </a:p>
          <a:p>
            <a:pPr lvl="1"/>
            <a:r>
              <a:rPr lang="ru-RU" dirty="0" smtClean="0"/>
              <a:t>PI </a:t>
            </a:r>
            <a:r>
              <a:rPr lang="ru-RU" dirty="0" err="1" smtClean="0"/>
              <a:t>System</a:t>
            </a:r>
            <a:r>
              <a:rPr lang="ru-RU" dirty="0" smtClean="0"/>
              <a:t> передает данные в другие системы, такие как:</a:t>
            </a:r>
          </a:p>
          <a:p>
            <a:pPr lvl="2"/>
            <a:r>
              <a:rPr lang="ru-RU" b="1" dirty="0" smtClean="0"/>
              <a:t>АСРМБ</a:t>
            </a:r>
            <a:r>
              <a:rPr lang="ru-RU" dirty="0" smtClean="0"/>
              <a:t>.</a:t>
            </a:r>
          </a:p>
          <a:p>
            <a:pPr lvl="2"/>
            <a:r>
              <a:rPr lang="ru-RU" b="1" dirty="0" smtClean="0"/>
              <a:t>ТИС-Переработка</a:t>
            </a:r>
            <a:r>
              <a:rPr lang="ru-RU" dirty="0" smtClean="0"/>
              <a:t>.</a:t>
            </a:r>
          </a:p>
          <a:p>
            <a:pPr lvl="2"/>
            <a:r>
              <a:rPr lang="ru-RU" b="1" dirty="0" err="1" smtClean="0"/>
              <a:t>Predix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Аналогия: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PI </a:t>
            </a:r>
            <a:r>
              <a:rPr lang="ru-RU" dirty="0" err="1" smtClean="0"/>
              <a:t>System</a:t>
            </a:r>
            <a:r>
              <a:rPr lang="ru-RU" dirty="0" smtClean="0"/>
              <a:t> — это как </a:t>
            </a:r>
            <a:r>
              <a:rPr lang="ru-RU" b="1" dirty="0" smtClean="0"/>
              <a:t>умный склад данных</a:t>
            </a:r>
            <a:r>
              <a:rPr lang="ru-RU" dirty="0" smtClean="0"/>
              <a:t>, где информация не просто хранится, но и автоматически анализируется, а затем доставляется в нужное место в нужное время.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1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</a:t>
            </a:r>
            <a:r>
              <a:rPr lang="ru-RU" b="1" dirty="0" err="1" smtClean="0"/>
              <a:t>System</a:t>
            </a:r>
            <a:r>
              <a:rPr lang="ru-RU" b="1" dirty="0" smtClean="0"/>
              <a:t> помогает решать ключевые задачи на производстве:</a:t>
            </a:r>
            <a:endParaRPr lang="ru-RU" dirty="0" smtClean="0"/>
          </a:p>
          <a:p>
            <a:r>
              <a:rPr lang="ru-RU" b="1" dirty="0" smtClean="0"/>
              <a:t>Контроль производственных процессов</a:t>
            </a:r>
            <a:endParaRPr lang="ru-RU" dirty="0" smtClean="0"/>
          </a:p>
          <a:p>
            <a:pPr lvl="1"/>
            <a:r>
              <a:rPr lang="ru-RU" dirty="0" smtClean="0"/>
              <a:t>Система непрерывно отслеживает параметры (температуру, давление, расход).</a:t>
            </a:r>
          </a:p>
          <a:p>
            <a:pPr lvl="1"/>
            <a:r>
              <a:rPr lang="ru-RU" dirty="0" smtClean="0"/>
              <a:t>Пример: Если температура в котле выходит за допустимые пределы, PI </a:t>
            </a:r>
            <a:r>
              <a:rPr lang="ru-RU" dirty="0" err="1" smtClean="0"/>
              <a:t>System</a:t>
            </a:r>
            <a:r>
              <a:rPr lang="ru-RU" dirty="0" smtClean="0"/>
              <a:t> сразу отправляет предупреждение.</a:t>
            </a:r>
          </a:p>
          <a:p>
            <a:r>
              <a:rPr lang="ru-RU" b="1" dirty="0" smtClean="0"/>
              <a:t>Автоматические расчеты</a:t>
            </a:r>
            <a:endParaRPr lang="ru-RU" dirty="0" smtClean="0"/>
          </a:p>
          <a:p>
            <a:pPr lvl="1"/>
            <a:r>
              <a:rPr lang="ru-RU" dirty="0" smtClean="0"/>
              <a:t>PI </a:t>
            </a:r>
            <a:r>
              <a:rPr lang="ru-RU" dirty="0" err="1" smtClean="0"/>
              <a:t>System</a:t>
            </a:r>
            <a:r>
              <a:rPr lang="ru-RU" dirty="0" smtClean="0"/>
              <a:t> автоматически рассчитывает важные показатели, такие как:</a:t>
            </a:r>
          </a:p>
          <a:p>
            <a:pPr lvl="2"/>
            <a:r>
              <a:rPr lang="ru-RU" dirty="0" smtClean="0"/>
              <a:t>Баланс массы сырья и продуктов.</a:t>
            </a:r>
          </a:p>
          <a:p>
            <a:pPr lvl="2"/>
            <a:r>
              <a:rPr lang="ru-RU" dirty="0" smtClean="0"/>
              <a:t>Энергопотребление оборудования.</a:t>
            </a:r>
          </a:p>
          <a:p>
            <a:pPr lvl="2"/>
            <a:r>
              <a:rPr lang="ru-RU" dirty="0" smtClean="0"/>
              <a:t>KPI (ключевые показатели эффективности) установок.</a:t>
            </a:r>
          </a:p>
          <a:p>
            <a:r>
              <a:rPr lang="ru-RU" b="1" dirty="0" smtClean="0"/>
              <a:t>Снижение аварийности</a:t>
            </a:r>
            <a:endParaRPr lang="ru-RU" dirty="0" smtClean="0"/>
          </a:p>
          <a:p>
            <a:pPr lvl="1"/>
            <a:r>
              <a:rPr lang="ru-RU" dirty="0" smtClean="0"/>
              <a:t>Анализ данных позволяет предсказать возможные проблемы, например:</a:t>
            </a:r>
          </a:p>
          <a:p>
            <a:pPr lvl="2"/>
            <a:r>
              <a:rPr lang="ru-RU" dirty="0" smtClean="0"/>
              <a:t>Износ оборудования.</a:t>
            </a:r>
          </a:p>
          <a:p>
            <a:pPr lvl="2"/>
            <a:r>
              <a:rPr lang="ru-RU" dirty="0" smtClean="0"/>
              <a:t>Риск аварийных ситуаций.</a:t>
            </a:r>
          </a:p>
          <a:p>
            <a:pPr lvl="1"/>
            <a:r>
              <a:rPr lang="ru-RU" dirty="0" smtClean="0"/>
              <a:t>Это помогает предотвратить простои и снизить затраты на ремонт.</a:t>
            </a:r>
          </a:p>
          <a:p>
            <a:r>
              <a:rPr lang="ru-RU" b="1" dirty="0" smtClean="0"/>
              <a:t>Отчеты без ручной работы</a:t>
            </a:r>
            <a:endParaRPr lang="ru-RU" dirty="0" smtClean="0"/>
          </a:p>
          <a:p>
            <a:pPr lvl="1"/>
            <a:r>
              <a:rPr lang="ru-RU" dirty="0" smtClean="0"/>
              <a:t>Инженеры больше не тратят время на ручной сбор данных.</a:t>
            </a:r>
          </a:p>
          <a:p>
            <a:pPr lvl="1"/>
            <a:r>
              <a:rPr lang="ru-RU" dirty="0" smtClean="0"/>
              <a:t>С помощью </a:t>
            </a:r>
            <a:r>
              <a:rPr lang="ru-RU" b="1" dirty="0" smtClean="0"/>
              <a:t>PI </a:t>
            </a:r>
            <a:r>
              <a:rPr lang="ru-RU" b="1" dirty="0" err="1" smtClean="0"/>
              <a:t>DataLink</a:t>
            </a:r>
            <a:r>
              <a:rPr lang="ru-RU" dirty="0" smtClean="0"/>
              <a:t> отчеты создаются автоматически, что экономит время и снижает вероятность ошибок.</a:t>
            </a:r>
          </a:p>
          <a:p>
            <a:r>
              <a:rPr lang="ru-RU" b="1" dirty="0" smtClean="0"/>
              <a:t>Результат:</a:t>
            </a:r>
            <a:endParaRPr lang="ru-RU" dirty="0" smtClean="0"/>
          </a:p>
          <a:p>
            <a:r>
              <a:rPr lang="ru-RU" dirty="0" smtClean="0"/>
              <a:t>Повышение эффективности производства.</a:t>
            </a:r>
          </a:p>
          <a:p>
            <a:r>
              <a:rPr lang="ru-RU" dirty="0" smtClean="0"/>
              <a:t>Снижение затрат и аварийности.</a:t>
            </a:r>
          </a:p>
          <a:p>
            <a:r>
              <a:rPr lang="ru-RU" dirty="0" smtClean="0"/>
              <a:t>Упрощение работы инженеров и операторов.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2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Администрирование больших объемов данных может быть сложной задачей, особенно когда речь идет о тысячах тегов и параметров.</a:t>
            </a:r>
          </a:p>
          <a:p>
            <a:endParaRPr lang="ru-RU" dirty="0" smtClean="0"/>
          </a:p>
          <a:p>
            <a:r>
              <a:rPr lang="ru-RU" b="1" dirty="0" smtClean="0"/>
              <a:t>Но в PI </a:t>
            </a:r>
            <a:r>
              <a:rPr lang="ru-RU" b="1" dirty="0" err="1" smtClean="0"/>
              <a:t>System</a:t>
            </a:r>
            <a:r>
              <a:rPr lang="ru-RU" b="1" dirty="0" smtClean="0"/>
              <a:t> есть удобные приложения, которые делают эту работу проще:</a:t>
            </a:r>
            <a:endParaRPr lang="ru-RU" dirty="0" smtClean="0"/>
          </a:p>
          <a:p>
            <a:r>
              <a:rPr lang="ru-RU" b="1" dirty="0" smtClean="0"/>
              <a:t>SMT (</a:t>
            </a:r>
            <a:r>
              <a:rPr lang="ru-RU" b="1" dirty="0" err="1" smtClean="0"/>
              <a:t>System</a:t>
            </a:r>
            <a:r>
              <a:rPr lang="ru-RU" b="1" dirty="0" smtClean="0"/>
              <a:t> </a:t>
            </a:r>
            <a:r>
              <a:rPr lang="ru-RU" b="1" dirty="0" err="1" smtClean="0"/>
              <a:t>Management</a:t>
            </a:r>
            <a:r>
              <a:rPr lang="ru-RU" b="1" dirty="0" smtClean="0"/>
              <a:t> </a:t>
            </a:r>
            <a:r>
              <a:rPr lang="ru-RU" b="1" dirty="0" err="1" smtClean="0"/>
              <a:t>Tools</a:t>
            </a:r>
            <a:r>
              <a:rPr lang="ru-RU" b="1" dirty="0" smtClean="0"/>
              <a:t>)</a:t>
            </a:r>
            <a:r>
              <a:rPr lang="ru-RU" dirty="0" smtClean="0"/>
              <a:t>: Управление структурой данных.</a:t>
            </a:r>
          </a:p>
          <a:p>
            <a:r>
              <a:rPr lang="ru-RU" b="1" dirty="0" smtClean="0"/>
              <a:t>AF (</a:t>
            </a:r>
            <a:r>
              <a:rPr lang="ru-RU" b="1" dirty="0" err="1" smtClean="0"/>
              <a:t>Asset</a:t>
            </a:r>
            <a:r>
              <a:rPr lang="ru-RU" b="1" dirty="0" smtClean="0"/>
              <a:t> </a:t>
            </a:r>
            <a:r>
              <a:rPr lang="ru-RU" b="1" dirty="0" err="1" smtClean="0"/>
              <a:t>Framework</a:t>
            </a:r>
            <a:r>
              <a:rPr lang="ru-RU" b="1" dirty="0" smtClean="0"/>
              <a:t>)</a:t>
            </a:r>
            <a:r>
              <a:rPr lang="ru-RU" dirty="0" smtClean="0"/>
              <a:t>: Моделирование активов и расчеты.</a:t>
            </a:r>
          </a:p>
          <a:p>
            <a:endParaRPr lang="ru-RU" dirty="0" smtClean="0"/>
          </a:p>
          <a:p>
            <a:r>
              <a:rPr lang="ru-RU" dirty="0" smtClean="0"/>
              <a:t>Эти инструменты позволяют администраторам легко работать с данными, редактировать их и выполнять сложные расчеты.</a:t>
            </a:r>
          </a:p>
          <a:p>
            <a:endParaRPr lang="ru-RU" dirty="0" smtClean="0"/>
          </a:p>
          <a:p>
            <a:r>
              <a:rPr lang="ru-RU" dirty="0" smtClean="0"/>
              <a:t>База данных PI </a:t>
            </a:r>
            <a:r>
              <a:rPr lang="ru-RU" dirty="0" err="1" smtClean="0"/>
              <a:t>System</a:t>
            </a:r>
            <a:r>
              <a:rPr lang="ru-RU" dirty="0" smtClean="0"/>
              <a:t> содержит огромное количество полей и параметров, которые необходимо администрировать.</a:t>
            </a:r>
          </a:p>
          <a:p>
            <a:endParaRPr lang="ru-RU" dirty="0" smtClean="0"/>
          </a:p>
          <a:p>
            <a:r>
              <a:rPr lang="ru-RU" b="1" dirty="0" smtClean="0"/>
              <a:t>Проблема:</a:t>
            </a:r>
            <a:endParaRPr lang="ru-RU" dirty="0" smtClean="0"/>
          </a:p>
          <a:p>
            <a:r>
              <a:rPr lang="ru-RU" dirty="0" smtClean="0"/>
              <a:t>Работа с такой базой в «сыром» виде сложна и неудобна.</a:t>
            </a:r>
          </a:p>
          <a:p>
            <a:endParaRPr lang="ru-RU" dirty="0" smtClean="0"/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24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Решение:</a:t>
            </a:r>
            <a:endParaRPr lang="ru-RU" dirty="0" smtClean="0"/>
          </a:p>
          <a:p>
            <a:r>
              <a:rPr lang="ru-RU" b="1" dirty="0" smtClean="0"/>
              <a:t>SMT</a:t>
            </a:r>
            <a:r>
              <a:rPr lang="ru-RU" dirty="0" smtClean="0"/>
              <a:t> и </a:t>
            </a:r>
            <a:r>
              <a:rPr lang="ru-RU" b="1" dirty="0" smtClean="0"/>
              <a:t>AF</a:t>
            </a:r>
            <a:r>
              <a:rPr lang="ru-RU" dirty="0" smtClean="0"/>
              <a:t> предоставляют удобное древовидное представление базы данных.</a:t>
            </a:r>
          </a:p>
          <a:p>
            <a:r>
              <a:rPr lang="ru-RU" dirty="0" smtClean="0"/>
              <a:t>Это «зеркало» базы, которое позволяет:</a:t>
            </a:r>
          </a:p>
          <a:p>
            <a:pPr lvl="1"/>
            <a:r>
              <a:rPr lang="ru-RU" dirty="0" smtClean="0"/>
              <a:t>Быстро находить нужные теги.</a:t>
            </a:r>
          </a:p>
          <a:p>
            <a:pPr lvl="1"/>
            <a:r>
              <a:rPr lang="ru-RU" dirty="0" smtClean="0"/>
              <a:t>Редактировать параметры.</a:t>
            </a:r>
          </a:p>
          <a:p>
            <a:pPr lvl="1"/>
            <a:r>
              <a:rPr lang="ru-RU" dirty="0" smtClean="0"/>
              <a:t>Управлять структурой данных.</a:t>
            </a:r>
          </a:p>
          <a:p>
            <a:pPr lvl="1"/>
            <a:endParaRPr lang="ru-RU" dirty="0" smtClean="0"/>
          </a:p>
          <a:p>
            <a:r>
              <a:rPr lang="ru-RU" dirty="0" smtClean="0"/>
              <a:t>SMT — это инструмент для настройки и управления структурой данных в PI </a:t>
            </a:r>
            <a:r>
              <a:rPr lang="ru-RU" dirty="0" err="1" smtClean="0"/>
              <a:t>System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Как мы используем?</a:t>
            </a:r>
            <a:endParaRPr lang="ru-RU" dirty="0" smtClean="0"/>
          </a:p>
          <a:p>
            <a:r>
              <a:rPr lang="ru-RU" dirty="0" smtClean="0"/>
              <a:t>Создаем и настраиваем теги  для данных с датчиков и приборов.</a:t>
            </a:r>
          </a:p>
          <a:p>
            <a:r>
              <a:rPr lang="ru-RU" dirty="0" smtClean="0"/>
              <a:t>Организуем данные в иерархии для удобства анализа.</a:t>
            </a:r>
          </a:p>
          <a:p>
            <a:r>
              <a:rPr lang="ru-RU" b="1" dirty="0" smtClean="0"/>
              <a:t>Что мы получаем?</a:t>
            </a:r>
            <a:endParaRPr lang="ru-RU" dirty="0" smtClean="0"/>
          </a:p>
          <a:p>
            <a:r>
              <a:rPr lang="ru-RU" dirty="0" smtClean="0"/>
              <a:t>Упорядоченную и легко управляемую базу данных.</a:t>
            </a:r>
          </a:p>
          <a:p>
            <a:r>
              <a:rPr lang="ru-RU" dirty="0" smtClean="0"/>
              <a:t>Быстрый доступ к нужной информации.</a:t>
            </a:r>
          </a:p>
          <a:p>
            <a:r>
              <a:rPr lang="ru-RU" b="1" dirty="0" smtClean="0"/>
              <a:t>Пример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Настройка тегов для мониторинга температуры и давления в потоках.</a:t>
            </a:r>
          </a:p>
          <a:p>
            <a:endParaRPr lang="ru-RU" dirty="0" smtClean="0"/>
          </a:p>
          <a:p>
            <a:r>
              <a:rPr lang="ru-RU" dirty="0" smtClean="0"/>
              <a:t>AF — это также инструмент для настройки</a:t>
            </a:r>
            <a:r>
              <a:rPr lang="ru-RU" baseline="0" dirty="0" smtClean="0"/>
              <a:t> и управления структурой данных в системе, но, помимо этого,</a:t>
            </a:r>
          </a:p>
          <a:p>
            <a:r>
              <a:rPr lang="ru-RU" baseline="0" dirty="0" smtClean="0"/>
              <a:t>позволяет писать расчёты для различных целей.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pPr lvl="1"/>
            <a:endParaRPr lang="ru-RU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1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разработки, администрирования и поддержки решений на базе PI </a:t>
            </a:r>
            <a:r>
              <a:rPr lang="ru-RU" dirty="0" err="1" smtClean="0"/>
              <a:t>System</a:t>
            </a:r>
            <a:r>
              <a:rPr lang="ru-RU" dirty="0" smtClean="0"/>
              <a:t> мы используем следующие технологии и инструменты:</a:t>
            </a:r>
          </a:p>
          <a:p>
            <a:endParaRPr lang="ru-RU" dirty="0" smtClean="0"/>
          </a:p>
          <a:p>
            <a:r>
              <a:rPr lang="ru-RU" b="1" dirty="0" smtClean="0"/>
              <a:t>C# и </a:t>
            </a:r>
            <a:r>
              <a:rPr lang="ru-RU" b="1" dirty="0" err="1" smtClean="0"/>
              <a:t>VB.Net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Основные языки программирования для создания приложений, интеграции и автоматизации процессов.</a:t>
            </a:r>
          </a:p>
          <a:p>
            <a:r>
              <a:rPr lang="ru-RU" dirty="0" smtClean="0"/>
              <a:t>Пример: Разработка скриптов для обработки данных или интеграции PI </a:t>
            </a:r>
            <a:r>
              <a:rPr lang="ru-RU" dirty="0" err="1" smtClean="0"/>
              <a:t>System</a:t>
            </a:r>
            <a:r>
              <a:rPr lang="ru-RU" dirty="0" smtClean="0"/>
              <a:t> с другими системами.</a:t>
            </a:r>
          </a:p>
          <a:p>
            <a:endParaRPr lang="ru-RU" dirty="0" smtClean="0"/>
          </a:p>
          <a:p>
            <a:r>
              <a:rPr lang="ru-RU" b="1" dirty="0" smtClean="0"/>
              <a:t>.</a:t>
            </a:r>
            <a:r>
              <a:rPr lang="ru-RU" b="1" dirty="0" err="1" smtClean="0"/>
              <a:t>Net</a:t>
            </a:r>
            <a:r>
              <a:rPr lang="ru-RU" b="1" dirty="0" smtClean="0"/>
              <a:t> </a:t>
            </a:r>
            <a:r>
              <a:rPr lang="ru-RU" b="1" dirty="0" err="1" smtClean="0"/>
              <a:t>Framework</a:t>
            </a:r>
            <a:r>
              <a:rPr lang="ru-RU" dirty="0" smtClean="0"/>
              <a:t>:</a:t>
            </a:r>
          </a:p>
          <a:p>
            <a:r>
              <a:rPr lang="ru-RU" dirty="0" smtClean="0"/>
              <a:t>Платформа для разработки надежных и производительных приложений.</a:t>
            </a:r>
          </a:p>
          <a:p>
            <a:r>
              <a:rPr lang="ru-RU" dirty="0" smtClean="0"/>
              <a:t>Пример: Создание для работы с данными.</a:t>
            </a:r>
          </a:p>
          <a:p>
            <a:endParaRPr lang="ru-RU" dirty="0" smtClean="0"/>
          </a:p>
          <a:p>
            <a:r>
              <a:rPr lang="ru-RU" b="1" dirty="0" smtClean="0"/>
              <a:t>SQL и SQL </a:t>
            </a:r>
            <a:r>
              <a:rPr lang="ru-RU" b="1" dirty="0" err="1" smtClean="0"/>
              <a:t>Server</a:t>
            </a:r>
            <a:r>
              <a:rPr lang="ru-RU" dirty="0" smtClean="0"/>
              <a:t>:</a:t>
            </a:r>
          </a:p>
          <a:p>
            <a:r>
              <a:rPr lang="ru-RU" dirty="0" smtClean="0"/>
              <a:t>Для работы с базами данных, хранения и анализа информации.</a:t>
            </a:r>
          </a:p>
          <a:p>
            <a:r>
              <a:rPr lang="ru-RU" dirty="0" smtClean="0"/>
              <a:t>Пример: Настройка и оптимизация баз данных, выполнение сложных запросов.</a:t>
            </a:r>
          </a:p>
          <a:p>
            <a:endParaRPr lang="ru-RU" dirty="0" smtClean="0"/>
          </a:p>
          <a:p>
            <a:r>
              <a:rPr lang="ru-RU" b="1" dirty="0" err="1" smtClean="0"/>
              <a:t>Visual</a:t>
            </a:r>
            <a:r>
              <a:rPr lang="ru-RU" b="1" dirty="0" smtClean="0"/>
              <a:t> </a:t>
            </a:r>
            <a:r>
              <a:rPr lang="ru-RU" b="1" dirty="0" err="1" smtClean="0"/>
              <a:t>Studio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Основная среда разработки для создания, тестирования и отладки приложений.</a:t>
            </a:r>
          </a:p>
          <a:p>
            <a:r>
              <a:rPr lang="ru-RU" dirty="0" smtClean="0"/>
              <a:t>Пример: Разработка модулей для PI </a:t>
            </a:r>
            <a:r>
              <a:rPr lang="ru-RU" dirty="0" err="1" smtClean="0"/>
              <a:t>System</a:t>
            </a:r>
            <a:r>
              <a:rPr lang="ru-RU" dirty="0" smtClean="0"/>
              <a:t> или интеграционных решений.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624" y="1122363"/>
            <a:ext cx="801045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0624" y="3878909"/>
            <a:ext cx="801045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grpSp>
        <p:nvGrpSpPr>
          <p:cNvPr id="55" name="Группа 54"/>
          <p:cNvGrpSpPr/>
          <p:nvPr userDrawn="1"/>
        </p:nvGrpSpPr>
        <p:grpSpPr>
          <a:xfrm>
            <a:off x="732560" y="3657191"/>
            <a:ext cx="7942740" cy="90377"/>
            <a:chOff x="732560" y="3657191"/>
            <a:chExt cx="7942740" cy="90377"/>
          </a:xfrm>
        </p:grpSpPr>
        <p:sp>
          <p:nvSpPr>
            <p:cNvPr id="51" name="Овал 50"/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2" name="Прямая соединительная линия 51"/>
            <p:cNvCxnSpPr>
              <a:stCxn id="51" idx="6"/>
              <a:endCxn id="53" idx="2"/>
            </p:cNvCxnSpPr>
            <p:nvPr/>
          </p:nvCxnSpPr>
          <p:spPr>
            <a:xfrm>
              <a:off x="822937" y="3702380"/>
              <a:ext cx="7761986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Овал 52"/>
            <p:cNvSpPr/>
            <p:nvPr/>
          </p:nvSpPr>
          <p:spPr>
            <a:xfrm>
              <a:off x="8584923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2148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3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4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5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370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05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42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574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05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17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6740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663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5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511479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912942"/>
            <a:ext cx="7511479" cy="11767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54" name="Группа 53"/>
          <p:cNvGrpSpPr/>
          <p:nvPr userDrawn="1"/>
        </p:nvGrpSpPr>
        <p:grpSpPr>
          <a:xfrm>
            <a:off x="819919" y="4691366"/>
            <a:ext cx="7526952" cy="90377"/>
            <a:chOff x="819919" y="4691366"/>
            <a:chExt cx="7526952" cy="90377"/>
          </a:xfrm>
        </p:grpSpPr>
        <p:sp>
          <p:nvSpPr>
            <p:cNvPr id="50" name="Овал 49"/>
            <p:cNvSpPr/>
            <p:nvPr userDrawn="1"/>
          </p:nvSpPr>
          <p:spPr>
            <a:xfrm>
              <a:off x="819919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50"/>
            <p:cNvCxnSpPr>
              <a:stCxn id="50" idx="6"/>
            </p:cNvCxnSpPr>
            <p:nvPr userDrawn="1"/>
          </p:nvCxnSpPr>
          <p:spPr>
            <a:xfrm>
              <a:off x="910296" y="4736555"/>
              <a:ext cx="734619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/>
            <p:cNvSpPr/>
            <p:nvPr userDrawn="1"/>
          </p:nvSpPr>
          <p:spPr>
            <a:xfrm>
              <a:off x="8256494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8623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71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2681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="" xmlns:a16="http://schemas.microsoft.com/office/drawing/2014/main" id="{521CE894-4A1D-239F-F1CD-5313CBF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852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6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402977"/>
            <a:ext cx="6172200" cy="44580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402976"/>
            <a:ext cx="3932237" cy="44660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4341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492624"/>
            <a:ext cx="6172200" cy="43684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1461247"/>
            <a:ext cx="3932237" cy="439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2177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/>
          <p:cNvGrpSpPr/>
          <p:nvPr userDrawn="1"/>
        </p:nvGrpSpPr>
        <p:grpSpPr>
          <a:xfrm>
            <a:off x="8487062" y="2536515"/>
            <a:ext cx="3727003" cy="4390016"/>
            <a:chOff x="8487062" y="2536515"/>
            <a:chExt cx="3727003" cy="4390016"/>
          </a:xfrm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1027391" y="4479093"/>
              <a:ext cx="1186674" cy="242536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11689736" y="3707642"/>
              <a:ext cx="502264" cy="315035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flipH="1">
              <a:off x="9998562" y="5679592"/>
              <a:ext cx="1626479" cy="12248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11689736" y="2536515"/>
              <a:ext cx="498557" cy="117112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>
              <a:off x="10044836" y="4547624"/>
              <a:ext cx="1781319" cy="23103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11432685" y="4547624"/>
              <a:ext cx="384713" cy="23789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11689736" y="3685564"/>
              <a:ext cx="502264" cy="79352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8487062" y="6215316"/>
              <a:ext cx="2044825" cy="71121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0527574" y="6215316"/>
              <a:ext cx="522364" cy="6426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10543116" y="5679592"/>
              <a:ext cx="1075052" cy="53344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Группа 37"/>
            <p:cNvGrpSpPr/>
            <p:nvPr/>
          </p:nvGrpSpPr>
          <p:grpSpPr>
            <a:xfrm>
              <a:off x="11531371" y="5571439"/>
              <a:ext cx="194214" cy="194214"/>
              <a:chOff x="8700614" y="5340457"/>
              <a:chExt cx="194214" cy="194214"/>
            </a:xfrm>
          </p:grpSpPr>
          <p:sp>
            <p:nvSpPr>
              <p:cNvPr id="41" name="Овал 40"/>
              <p:cNvSpPr/>
              <p:nvPr/>
            </p:nvSpPr>
            <p:spPr>
              <a:xfrm>
                <a:off x="8700614" y="53404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Овал 41"/>
              <p:cNvSpPr/>
              <p:nvPr/>
            </p:nvSpPr>
            <p:spPr>
              <a:xfrm>
                <a:off x="8741077" y="5378539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9" name="Овал 38"/>
            <p:cNvSpPr/>
            <p:nvPr/>
          </p:nvSpPr>
          <p:spPr>
            <a:xfrm>
              <a:off x="10477218" y="61623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11745620" y="451490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3" name="Рисунок 4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7" y="6384747"/>
            <a:ext cx="856514" cy="2685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259900"/>
            <a:ext cx="11909945" cy="483599"/>
            <a:chOff x="0" y="259900"/>
            <a:chExt cx="11909945" cy="483599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0" y="652601"/>
              <a:ext cx="9858498" cy="90377"/>
              <a:chOff x="0" y="652601"/>
              <a:chExt cx="9858498" cy="90377"/>
            </a:xfrm>
          </p:grpSpPr>
          <p:cxnSp>
            <p:nvCxnSpPr>
              <p:cNvPr id="25" name="Прямая соединительная линия 24"/>
              <p:cNvCxnSpPr>
                <a:endCxn id="26" idx="2"/>
              </p:cNvCxnSpPr>
              <p:nvPr/>
            </p:nvCxnSpPr>
            <p:spPr>
              <a:xfrm>
                <a:off x="0" y="697790"/>
                <a:ext cx="97681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Овал 25"/>
              <p:cNvSpPr/>
              <p:nvPr/>
            </p:nvSpPr>
            <p:spPr>
              <a:xfrm>
                <a:off x="9768121" y="652601"/>
                <a:ext cx="90377" cy="90377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8872300" y="259900"/>
              <a:ext cx="3037645" cy="483599"/>
              <a:chOff x="1444507" y="1226915"/>
              <a:chExt cx="2026398" cy="322607"/>
            </a:xfrm>
          </p:grpSpPr>
          <p:cxnSp>
            <p:nvCxnSpPr>
              <p:cNvPr id="10" name="Прямая соединительная линия 9"/>
              <p:cNvCxnSpPr>
                <a:endCxn id="15" idx="2"/>
              </p:cNvCxnSpPr>
              <p:nvPr/>
            </p:nvCxnSpPr>
            <p:spPr>
              <a:xfrm>
                <a:off x="2435040" y="1257785"/>
                <a:ext cx="538243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Соединительная линия уступом 10"/>
              <p:cNvCxnSpPr/>
              <p:nvPr/>
            </p:nvCxnSpPr>
            <p:spPr>
              <a:xfrm>
                <a:off x="1508701" y="1262019"/>
                <a:ext cx="1582087" cy="134911"/>
              </a:xfrm>
              <a:prstGeom prst="bentConnector3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Овал 11"/>
              <p:cNvSpPr/>
              <p:nvPr/>
            </p:nvSpPr>
            <p:spPr>
              <a:xfrm>
                <a:off x="1446962" y="1231149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3177105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Овал 13"/>
              <p:cNvSpPr/>
              <p:nvPr/>
            </p:nvSpPr>
            <p:spPr>
              <a:xfrm>
                <a:off x="2373300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2973283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6" name="Прямая соединительная линия 15"/>
              <p:cNvCxnSpPr>
                <a:stCxn id="17" idx="6"/>
                <a:endCxn id="18" idx="2"/>
              </p:cNvCxnSpPr>
              <p:nvPr/>
            </p:nvCxnSpPr>
            <p:spPr>
              <a:xfrm>
                <a:off x="2226702" y="1518652"/>
                <a:ext cx="9878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Овал 16"/>
              <p:cNvSpPr/>
              <p:nvPr/>
            </p:nvSpPr>
            <p:spPr>
              <a:xfrm>
                <a:off x="2164962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3214523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3409166" y="1487782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3090788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1" name="Прямая соединительная линия 20"/>
              <p:cNvCxnSpPr>
                <a:stCxn id="13" idx="5"/>
                <a:endCxn id="19" idx="1"/>
              </p:cNvCxnSpPr>
              <p:nvPr/>
            </p:nvCxnSpPr>
            <p:spPr>
              <a:xfrm>
                <a:off x="3229803" y="1279613"/>
                <a:ext cx="188404" cy="21721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/>
              <p:cNvSpPr/>
              <p:nvPr/>
            </p:nvSpPr>
            <p:spPr>
              <a:xfrm>
                <a:off x="1444507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2164961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4" name="Прямая соединительная линия 23"/>
              <p:cNvCxnSpPr>
                <a:endCxn id="23" idx="2"/>
              </p:cNvCxnSpPr>
              <p:nvPr/>
            </p:nvCxnSpPr>
            <p:spPr>
              <a:xfrm flipV="1">
                <a:off x="1506246" y="1392453"/>
                <a:ext cx="658715" cy="151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BB9E-76BE-4430-8B36-ED0B256668FD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4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00D052D-ADE4-06F7-3724-BB89E3176071}"/>
              </a:ext>
            </a:extLst>
          </p:cNvPr>
          <p:cNvSpPr/>
          <p:nvPr/>
        </p:nvSpPr>
        <p:spPr>
          <a:xfrm rot="16200000" flipH="1">
            <a:off x="3089884" y="-2244116"/>
            <a:ext cx="6012235" cy="12192000"/>
          </a:xfrm>
          <a:prstGeom prst="rect">
            <a:avLst/>
          </a:prstGeom>
          <a:gradFill flip="none" rotWithShape="1">
            <a:gsLst>
              <a:gs pos="23000">
                <a:schemeClr val="tx2">
                  <a:alpha val="0"/>
                </a:schemeClr>
              </a:gs>
              <a:gs pos="78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050257" y="3701590"/>
            <a:ext cx="10020495" cy="2215991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8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Производственные и бизнес системы на примере одной из </a:t>
            </a:r>
            <a:r>
              <a:rPr lang="ru-RU" sz="4800" b="1" dirty="0" smtClean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систем</a:t>
            </a:r>
            <a:endParaRPr kumimoji="0" lang="ru-RU" sz="4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37" y="422125"/>
            <a:ext cx="1063763" cy="24213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0E91C1B7-44B3-4AD1-EFF8-A2F64561FBB5}"/>
              </a:ext>
            </a:extLst>
          </p:cNvPr>
          <p:cNvGrpSpPr/>
          <p:nvPr/>
        </p:nvGrpSpPr>
        <p:grpSpPr>
          <a:xfrm>
            <a:off x="442913" y="4809586"/>
            <a:ext cx="1486095" cy="90377"/>
            <a:chOff x="732560" y="3657191"/>
            <a:chExt cx="1486095" cy="90377"/>
          </a:xfrm>
        </p:grpSpPr>
        <p:sp>
          <p:nvSpPr>
            <p:cNvPr id="3" name="Овал 2">
              <a:extLst>
                <a:ext uri="{FF2B5EF4-FFF2-40B4-BE49-F238E27FC236}">
                  <a16:creationId xmlns="" xmlns:a16="http://schemas.microsoft.com/office/drawing/2014/main" id="{76422470-5602-73AF-8768-EBE535EDEC0A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="" xmlns:a16="http://schemas.microsoft.com/office/drawing/2014/main" id="{BD66801D-A497-00A0-7FB7-1C4BE6B4F4B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822937" y="3702380"/>
              <a:ext cx="139571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6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4966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Как </a:t>
            </a:r>
            <a:r>
              <a:rPr lang="ru-RU" b="1" dirty="0"/>
              <a:t>мы видим PI </a:t>
            </a:r>
            <a:r>
              <a:rPr lang="ru-RU" b="1" dirty="0" err="1" smtClean="0"/>
              <a:t>System</a:t>
            </a:r>
            <a:r>
              <a:rPr lang="ru-RU" b="1" dirty="0" smtClean="0"/>
              <a:t>?</a:t>
            </a:r>
            <a:endParaRPr lang="ru-RU" dirty="0"/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>
            <a:off x="7754937" y="1622425"/>
            <a:ext cx="0" cy="41687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9040812" y="1630363"/>
            <a:ext cx="0" cy="41608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192712" y="1647825"/>
            <a:ext cx="15875" cy="413385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6491287" y="1647825"/>
            <a:ext cx="0" cy="4143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Нашивка 63"/>
          <p:cNvSpPr/>
          <p:nvPr/>
        </p:nvSpPr>
        <p:spPr>
          <a:xfrm>
            <a:off x="8947150" y="4951413"/>
            <a:ext cx="317500" cy="830262"/>
          </a:xfrm>
          <a:prstGeom prst="chevron">
            <a:avLst>
              <a:gd name="adj" fmla="val 6701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Пятиугольник 64"/>
          <p:cNvSpPr/>
          <p:nvPr/>
        </p:nvSpPr>
        <p:spPr>
          <a:xfrm>
            <a:off x="4814887" y="1789113"/>
            <a:ext cx="1676400" cy="839787"/>
          </a:xfrm>
          <a:prstGeom prst="homePlate">
            <a:avLst>
              <a:gd name="adj" fmla="val 2883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/>
          </a:p>
        </p:txBody>
      </p:sp>
      <p:sp>
        <p:nvSpPr>
          <p:cNvPr id="66" name="Прямоугольник 65"/>
          <p:cNvSpPr>
            <a:spLocks noChangeArrowheads="1"/>
          </p:cNvSpPr>
          <p:nvPr/>
        </p:nvSpPr>
        <p:spPr bwMode="auto">
          <a:xfrm>
            <a:off x="4873625" y="1789113"/>
            <a:ext cx="1392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ru-RU" altLang="ru-RU" sz="1200" dirty="0">
                <a:solidFill>
                  <a:schemeClr val="tx1"/>
                </a:solidFill>
                <a:latin typeface="Arial" panose="020B0604020202020204" pitchFamily="34" charset="0"/>
              </a:rPr>
              <a:t>Новшество, требование, обнаружение ошибки</a:t>
            </a:r>
          </a:p>
        </p:txBody>
      </p:sp>
      <p:sp>
        <p:nvSpPr>
          <p:cNvPr id="67" name="Пятиугольник 66"/>
          <p:cNvSpPr/>
          <p:nvPr/>
        </p:nvSpPr>
        <p:spPr>
          <a:xfrm>
            <a:off x="4814887" y="2816225"/>
            <a:ext cx="1676400" cy="842963"/>
          </a:xfrm>
          <a:prstGeom prst="homePlate">
            <a:avLst>
              <a:gd name="adj" fmla="val 278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68" name="Прямоугольник 67"/>
          <p:cNvSpPr>
            <a:spLocks noChangeArrowheads="1"/>
          </p:cNvSpPr>
          <p:nvPr/>
        </p:nvSpPr>
        <p:spPr bwMode="auto">
          <a:xfrm>
            <a:off x="4873625" y="2940050"/>
            <a:ext cx="14214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Изучение</a:t>
            </a:r>
            <a:r>
              <a:rPr kumimoji="0" lang="ru-RU" altLang="ru-RU" sz="1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ru-RU" altLang="ru-RU" sz="1200" dirty="0"/>
              <a:t>уточнение, макетирование</a:t>
            </a:r>
          </a:p>
        </p:txBody>
      </p:sp>
      <p:sp>
        <p:nvSpPr>
          <p:cNvPr id="69" name="Пятиугольник 68"/>
          <p:cNvSpPr/>
          <p:nvPr/>
        </p:nvSpPr>
        <p:spPr>
          <a:xfrm>
            <a:off x="6070600" y="3851275"/>
            <a:ext cx="1714500" cy="839788"/>
          </a:xfrm>
          <a:prstGeom prst="homePlate">
            <a:avLst>
              <a:gd name="adj" fmla="val 2782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0" name="Прямоугольник 69"/>
          <p:cNvSpPr>
            <a:spLocks noChangeArrowheads="1"/>
          </p:cNvSpPr>
          <p:nvPr/>
        </p:nvSpPr>
        <p:spPr bwMode="auto">
          <a:xfrm>
            <a:off x="6109493" y="3878899"/>
            <a:ext cx="1525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Выбор средств реализации, самая лучшая работа в мире</a:t>
            </a:r>
          </a:p>
        </p:txBody>
      </p:sp>
      <p:sp>
        <p:nvSpPr>
          <p:cNvPr id="71" name="Пятиугольник 70"/>
          <p:cNvSpPr/>
          <p:nvPr/>
        </p:nvSpPr>
        <p:spPr>
          <a:xfrm>
            <a:off x="7343775" y="4930775"/>
            <a:ext cx="1717675" cy="850900"/>
          </a:xfrm>
          <a:prstGeom prst="homePlate">
            <a:avLst>
              <a:gd name="adj" fmla="val 2782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2" name="Прямоугольник 71"/>
          <p:cNvSpPr>
            <a:spLocks noChangeArrowheads="1"/>
          </p:cNvSpPr>
          <p:nvPr/>
        </p:nvSpPr>
        <p:spPr bwMode="auto">
          <a:xfrm>
            <a:off x="7379494" y="4964965"/>
            <a:ext cx="1520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Нет предела совершенству, все переделать как надо</a:t>
            </a:r>
          </a:p>
        </p:txBody>
      </p:sp>
      <p:grpSp>
        <p:nvGrpSpPr>
          <p:cNvPr id="73" name="Группа 72"/>
          <p:cNvGrpSpPr>
            <a:grpSpLocks/>
          </p:cNvGrpSpPr>
          <p:nvPr/>
        </p:nvGrpSpPr>
        <p:grpSpPr bwMode="auto">
          <a:xfrm>
            <a:off x="3882230" y="181133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92" name="Группа 9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5" name="Пятиугольник 94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  <p:sp>
            <p:nvSpPr>
              <p:cNvPr id="96" name="Прямоугольник 95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</p:grpSp>
        <p:sp>
          <p:nvSpPr>
            <p:cNvPr id="93" name="Овал 92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  <p:sp>
          <p:nvSpPr>
            <p:cNvPr id="94" name="Овал 93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</p:grpSp>
      <p:grpSp>
        <p:nvGrpSpPr>
          <p:cNvPr id="74" name="Группа 73"/>
          <p:cNvGrpSpPr>
            <a:grpSpLocks/>
          </p:cNvGrpSpPr>
          <p:nvPr/>
        </p:nvGrpSpPr>
        <p:grpSpPr bwMode="auto">
          <a:xfrm>
            <a:off x="3894930" y="285908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7" name="Группа 8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0" name="Пятиугольник 89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  <p:sp>
            <p:nvSpPr>
              <p:cNvPr id="91" name="Прямоугольник 90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</p:grpSp>
        <p:sp>
          <p:nvSpPr>
            <p:cNvPr id="88" name="Овал 87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  <p:sp>
          <p:nvSpPr>
            <p:cNvPr id="89" name="Овал 88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</p:grpSp>
      <p:grpSp>
        <p:nvGrpSpPr>
          <p:cNvPr id="75" name="Группа 74"/>
          <p:cNvGrpSpPr>
            <a:grpSpLocks/>
          </p:cNvGrpSpPr>
          <p:nvPr/>
        </p:nvGrpSpPr>
        <p:grpSpPr bwMode="auto">
          <a:xfrm>
            <a:off x="3915563" y="3871913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2" name="Группа 8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2"/>
              <a:chOff x="1932464" y="1474154"/>
              <a:chExt cx="505936" cy="883402"/>
            </a:xfrm>
            <a:grpFill/>
          </p:grpSpPr>
          <p:sp>
            <p:nvSpPr>
              <p:cNvPr id="85" name="Пятиугольник 84"/>
              <p:cNvSpPr/>
              <p:nvPr/>
            </p:nvSpPr>
            <p:spPr bwMode="auto">
              <a:xfrm>
                <a:off x="2046656" y="1496358"/>
                <a:ext cx="391744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  <p:sp>
            <p:nvSpPr>
              <p:cNvPr id="86" name="Прямоугольник 85"/>
              <p:cNvSpPr/>
              <p:nvPr/>
            </p:nvSpPr>
            <p:spPr bwMode="auto">
              <a:xfrm>
                <a:off x="1932464" y="1474154"/>
                <a:ext cx="228385" cy="8834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</p:grpSp>
        <p:sp>
          <p:nvSpPr>
            <p:cNvPr id="83" name="Овал 82"/>
            <p:cNvSpPr/>
            <p:nvPr/>
          </p:nvSpPr>
          <p:spPr>
            <a:xfrm>
              <a:off x="2135473" y="2309976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  <p:sp>
          <p:nvSpPr>
            <p:cNvPr id="84" name="Овал 83"/>
            <p:cNvSpPr/>
            <p:nvPr/>
          </p:nvSpPr>
          <p:spPr>
            <a:xfrm>
              <a:off x="2114855" y="1474154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</p:grpSp>
      <p:grpSp>
        <p:nvGrpSpPr>
          <p:cNvPr id="76" name="Группа 75"/>
          <p:cNvGrpSpPr>
            <a:grpSpLocks/>
          </p:cNvGrpSpPr>
          <p:nvPr/>
        </p:nvGrpSpPr>
        <p:grpSpPr bwMode="auto">
          <a:xfrm>
            <a:off x="3888580" y="4959351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77" name="Группа 7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1"/>
              <a:chOff x="1932464" y="1474154"/>
              <a:chExt cx="505936" cy="883401"/>
            </a:xfrm>
            <a:grpFill/>
          </p:grpSpPr>
          <p:sp>
            <p:nvSpPr>
              <p:cNvPr id="80" name="Пятиугольник 79"/>
              <p:cNvSpPr/>
              <p:nvPr/>
            </p:nvSpPr>
            <p:spPr bwMode="auto">
              <a:xfrm>
                <a:off x="2046657" y="1496358"/>
                <a:ext cx="391743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  <p:sp>
            <p:nvSpPr>
              <p:cNvPr id="81" name="Прямоугольник 80"/>
              <p:cNvSpPr/>
              <p:nvPr/>
            </p:nvSpPr>
            <p:spPr bwMode="auto">
              <a:xfrm>
                <a:off x="1932464" y="1474154"/>
                <a:ext cx="228385" cy="8834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/>
              </a:p>
            </p:txBody>
          </p:sp>
        </p:grpSp>
        <p:sp>
          <p:nvSpPr>
            <p:cNvPr id="78" name="Овал 77"/>
            <p:cNvSpPr/>
            <p:nvPr/>
          </p:nvSpPr>
          <p:spPr>
            <a:xfrm>
              <a:off x="2135473" y="2309976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2114854" y="1474154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/>
            </a:p>
          </p:txBody>
        </p:sp>
      </p:grpSp>
      <p:sp>
        <p:nvSpPr>
          <p:cNvPr id="98" name="Прямоугольник 97"/>
          <p:cNvSpPr>
            <a:spLocks noChangeArrowheads="1"/>
          </p:cNvSpPr>
          <p:nvPr/>
        </p:nvSpPr>
        <p:spPr bwMode="auto">
          <a:xfrm>
            <a:off x="1012230" y="1875824"/>
            <a:ext cx="1777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Заявка</a:t>
            </a:r>
            <a:endParaRPr lang="ru-RU" altLang="ru-RU" sz="3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9" name="Прямоугольник 98"/>
          <p:cNvSpPr>
            <a:spLocks noChangeArrowheads="1"/>
          </p:cNvSpPr>
          <p:nvPr/>
        </p:nvSpPr>
        <p:spPr bwMode="auto">
          <a:xfrm>
            <a:off x="977334" y="2951094"/>
            <a:ext cx="3221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</a:rPr>
              <a:t>Планирование</a:t>
            </a:r>
            <a:endParaRPr lang="ru-RU" altLang="ru-RU" sz="3200" b="1" dirty="0">
              <a:solidFill>
                <a:srgbClr val="FFC000"/>
              </a:solidFill>
            </a:endParaRPr>
          </a:p>
        </p:txBody>
      </p:sp>
      <p:sp>
        <p:nvSpPr>
          <p:cNvPr id="100" name="Прямоугольник 99"/>
          <p:cNvSpPr>
            <a:spLocks noChangeArrowheads="1"/>
          </p:cNvSpPr>
          <p:nvPr/>
        </p:nvSpPr>
        <p:spPr bwMode="auto">
          <a:xfrm>
            <a:off x="979047" y="4109748"/>
            <a:ext cx="2808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Реализация</a:t>
            </a:r>
          </a:p>
        </p:txBody>
      </p:sp>
      <p:sp>
        <p:nvSpPr>
          <p:cNvPr id="101" name="Прямоугольник 100"/>
          <p:cNvSpPr>
            <a:spLocks noChangeArrowheads="1"/>
          </p:cNvSpPr>
          <p:nvPr/>
        </p:nvSpPr>
        <p:spPr bwMode="auto">
          <a:xfrm>
            <a:off x="980890" y="5109081"/>
            <a:ext cx="26861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Внедрение</a:t>
            </a:r>
          </a:p>
        </p:txBody>
      </p:sp>
      <p:sp>
        <p:nvSpPr>
          <p:cNvPr id="102" name="Прямоугольник 101"/>
          <p:cNvSpPr/>
          <p:nvPr/>
        </p:nvSpPr>
        <p:spPr>
          <a:xfrm>
            <a:off x="4597399" y="1129987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100" dirty="0" smtClean="0">
                <a:solidFill>
                  <a:srgbClr val="FFC000"/>
                </a:solidFill>
                <a:cs typeface="Arial" panose="020B0604020202020204" pitchFamily="34" charset="0"/>
              </a:rPr>
              <a:t>Отрицание</a:t>
            </a:r>
            <a:endParaRPr lang="ru-RU" sz="11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5789734" y="1133442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100" dirty="0" smtClean="0">
                <a:solidFill>
                  <a:srgbClr val="FFC000"/>
                </a:solidFill>
                <a:cs typeface="Arial" panose="020B0604020202020204" pitchFamily="34" charset="0"/>
              </a:rPr>
              <a:t>Гнев</a:t>
            </a:r>
            <a:endParaRPr lang="ru-RU" sz="11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9920287" y="1125898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100" dirty="0" smtClean="0">
                <a:solidFill>
                  <a:srgbClr val="FFC000"/>
                </a:solidFill>
                <a:cs typeface="Arial" panose="020B0604020202020204" pitchFamily="34" charset="0"/>
              </a:rPr>
              <a:t>Принятие</a:t>
            </a:r>
            <a:endParaRPr lang="ru-RU" sz="11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8351837" y="1138321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100" dirty="0" smtClean="0">
                <a:solidFill>
                  <a:srgbClr val="FFC000"/>
                </a:solidFill>
                <a:cs typeface="Arial" panose="020B0604020202020204" pitchFamily="34" charset="0"/>
              </a:rPr>
              <a:t>Депрессия</a:t>
            </a:r>
            <a:endParaRPr lang="ru-RU" sz="11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6" name="Прямоугольник 105"/>
          <p:cNvSpPr/>
          <p:nvPr/>
        </p:nvSpPr>
        <p:spPr>
          <a:xfrm>
            <a:off x="7130981" y="1139013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100" dirty="0" smtClean="0">
                <a:solidFill>
                  <a:srgbClr val="FFC000"/>
                </a:solidFill>
                <a:cs typeface="Arial" panose="020B0604020202020204" pitchFamily="34" charset="0"/>
              </a:rPr>
              <a:t>Торг</a:t>
            </a:r>
            <a:endParaRPr lang="ru-RU" sz="11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4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мы работаем с PI </a:t>
            </a:r>
            <a:r>
              <a:rPr lang="ru-RU" dirty="0" err="1"/>
              <a:t>System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033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 System </a:t>
            </a:r>
            <a:r>
              <a:rPr lang="ru-RU" dirty="0" smtClean="0"/>
              <a:t>и БДРВ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817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8A2AD6C-F4AA-8667-A3C8-D4E6C207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C879BD7-7C09-0B35-4B39-C6D369995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12236" cy="685800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64A07807-7231-3552-C781-E68C2D44E091}"/>
              </a:ext>
            </a:extLst>
          </p:cNvPr>
          <p:cNvSpPr/>
          <p:nvPr/>
        </p:nvSpPr>
        <p:spPr>
          <a:xfrm>
            <a:off x="1" y="0"/>
            <a:ext cx="601223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72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C3C096-2AE2-3493-D237-3289FC8E8C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3737" y="422125"/>
            <a:ext cx="1063763" cy="242130"/>
          </a:xfrm>
          <a:prstGeom prst="rect">
            <a:avLst/>
          </a:prstGeom>
        </p:spPr>
      </p:pic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F219CCB2-C584-EFF7-5B74-114C6B09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015" y="2504107"/>
            <a:ext cx="8536603" cy="1655762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ПРИСОЕДИНЯЙСЯ К КОМАНДЕ </a:t>
            </a:r>
            <a:b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</a:br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Times New Roman" panose="02020603050405020304" pitchFamily="18" charset="0"/>
                <a:cs typeface="Arial Black" panose="020B0604020202020204" pitchFamily="34" charset="0"/>
              </a:rPr>
              <a:t>ООО «СИБИНТЕК-СОФТ»</a:t>
            </a:r>
            <a:endParaRPr lang="ru-RU" sz="3600" b="1" dirty="0">
              <a:solidFill>
                <a:srgbClr val="FFD032"/>
              </a:solidFill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5EF6551D-40E8-B14C-1313-5C182947B321}"/>
              </a:ext>
            </a:extLst>
          </p:cNvPr>
          <p:cNvGrpSpPr/>
          <p:nvPr/>
        </p:nvGrpSpPr>
        <p:grpSpPr>
          <a:xfrm>
            <a:off x="2740997" y="3660111"/>
            <a:ext cx="5645357" cy="90377"/>
            <a:chOff x="732560" y="3657191"/>
            <a:chExt cx="5645357" cy="90377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06434458-EBAC-6C31-B1CE-906290784192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8984701-7F92-134B-7F69-4F088685ED10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822937" y="3702380"/>
              <a:ext cx="5554980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FE97D96-A1CC-0518-5A06-B18D9A06A285}"/>
              </a:ext>
            </a:extLst>
          </p:cNvPr>
          <p:cNvSpPr/>
          <p:nvPr/>
        </p:nvSpPr>
        <p:spPr>
          <a:xfrm>
            <a:off x="2831374" y="4019423"/>
            <a:ext cx="2585120" cy="183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Стать профи в ИТ</a:t>
            </a:r>
          </a:p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Быть участником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масштабных проектов</a:t>
            </a:r>
          </a:p>
          <a:p>
            <a:pPr marL="213750" indent="-213750"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Решать интересные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 и ставить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амбициозные цели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5">
            <a:extLst>
              <a:ext uri="{FF2B5EF4-FFF2-40B4-BE49-F238E27FC236}">
                <a16:creationId xmlns="" xmlns:a16="http://schemas.microsoft.com/office/drawing/2014/main" id="{668A6C72-0698-080C-CCD6-568885932D62}"/>
              </a:ext>
            </a:extLst>
          </p:cNvPr>
          <p:cNvSpPr txBox="1">
            <a:spLocks/>
          </p:cNvSpPr>
          <p:nvPr/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21531A-85F2-47FE-8D0F-81ADD42F1539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6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6481" y="253915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Автоматизация бизнес-процессов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нефтеперерабатывающего </a:t>
            </a:r>
            <a:r>
              <a:rPr lang="ru-RU" dirty="0"/>
              <a:t>завода</a:t>
            </a:r>
          </a:p>
        </p:txBody>
      </p:sp>
      <p:pic>
        <p:nvPicPr>
          <p:cNvPr id="3" name="Picture 19" descr="C:\Users\User\Desktop\для перзентации\НП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90" y="950935"/>
            <a:ext cx="9406581" cy="56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1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48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Зачем нужен </a:t>
            </a:r>
            <a:r>
              <a:rPr lang="ru-RU" b="1" dirty="0"/>
              <a:t>PI </a:t>
            </a:r>
            <a:r>
              <a:rPr lang="ru-RU" b="1" dirty="0" err="1"/>
              <a:t>System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3" y="2130113"/>
            <a:ext cx="2352675" cy="23526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78" y="2803377"/>
            <a:ext cx="757917" cy="11810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37" y="4792430"/>
            <a:ext cx="1107995" cy="9429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35" y="994452"/>
            <a:ext cx="1275834" cy="118876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49" y="3781411"/>
            <a:ext cx="1149590" cy="1149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47" y="2119756"/>
            <a:ext cx="1344995" cy="1344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57" y="5263918"/>
            <a:ext cx="660632" cy="66063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73" y="1144859"/>
            <a:ext cx="985254" cy="98525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065">
            <a:off x="3276664" y="1802528"/>
            <a:ext cx="1341557" cy="13499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27" y="2631491"/>
            <a:ext cx="1349917" cy="13499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3452">
            <a:off x="3264359" y="3537582"/>
            <a:ext cx="1349917" cy="13499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7845">
            <a:off x="6964077" y="2044004"/>
            <a:ext cx="1349917" cy="134991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45" y="2718963"/>
            <a:ext cx="1349917" cy="134991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972">
            <a:off x="6964078" y="3405764"/>
            <a:ext cx="1349917" cy="13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317501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/>
              <a:t>Зачем </a:t>
            </a:r>
            <a:r>
              <a:rPr lang="ru-RU" b="1" dirty="0" smtClean="0"/>
              <a:t>нужен </a:t>
            </a:r>
            <a:r>
              <a:rPr lang="ru-RU" b="1" dirty="0"/>
              <a:t>PI </a:t>
            </a:r>
            <a:r>
              <a:rPr lang="ru-RU" b="1" dirty="0" err="1" smtClean="0"/>
              <a:t>System</a:t>
            </a:r>
            <a:r>
              <a:rPr lang="ru-RU" b="1" dirty="0" smtClean="0"/>
              <a:t> (копия)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78105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5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543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Как </a:t>
            </a:r>
            <a:r>
              <a:rPr lang="ru-RU" b="1" dirty="0"/>
              <a:t>работает PI </a:t>
            </a:r>
            <a:r>
              <a:rPr lang="ru-RU" b="1" dirty="0" err="1"/>
              <a:t>System</a:t>
            </a:r>
            <a:r>
              <a:rPr lang="ru-RU" b="1" dirty="0"/>
              <a:t>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4" y="1051421"/>
            <a:ext cx="11316170" cy="1936019"/>
          </a:xfrm>
          <a:prstGeom prst="rect">
            <a:avLst/>
          </a:prstGeom>
          <a:ln w="3175" cap="sq">
            <a:solidFill>
              <a:srgbClr val="FFD2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47" y="3197570"/>
            <a:ext cx="9217103" cy="32133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97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81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</a:t>
            </a:r>
            <a:r>
              <a:rPr lang="ru-RU" b="1" dirty="0" smtClean="0"/>
              <a:t>Польза для производства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3440390"/>
            <a:ext cx="803910" cy="8039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1134251"/>
            <a:ext cx="942238" cy="942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" y="4597903"/>
            <a:ext cx="903396" cy="9033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5" y="4578482"/>
            <a:ext cx="922817" cy="9228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1" y="4512177"/>
            <a:ext cx="1074848" cy="10748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22829" y="1373637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 smtClean="0">
                <a:solidFill>
                  <a:schemeClr val="bg1"/>
                </a:solidFill>
              </a:rPr>
              <a:t>Контроль производственных процессов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22829" y="2397850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Автоматические расчеты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722828" y="3534568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Снижение аварийности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22828" y="4697839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Отчеты без ручной работы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90" y="2218838"/>
            <a:ext cx="1031292" cy="10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106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</a:t>
            </a:r>
            <a:r>
              <a:rPr lang="ru-RU" b="1" dirty="0"/>
              <a:t>База данных PI </a:t>
            </a:r>
            <a:r>
              <a:rPr lang="ru-RU" b="1" dirty="0" err="1"/>
              <a:t>System</a:t>
            </a:r>
            <a:r>
              <a:rPr lang="ru-RU" b="1" dirty="0"/>
              <a:t>: Много полей, много возможностей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5" y="1148782"/>
            <a:ext cx="10421804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6944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</a:t>
            </a:r>
            <a:r>
              <a:rPr lang="ru-RU" b="1" dirty="0" smtClean="0"/>
              <a:t>Администрирование БД, активов, расчётов</a:t>
            </a:r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83616" y="1635032"/>
            <a:ext cx="790575" cy="59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buClr>
                <a:srgbClr val="FFD200"/>
              </a:buClr>
            </a:pPr>
            <a:r>
              <a:rPr lang="en-US" sz="1800" dirty="0" smtClean="0"/>
              <a:t>SMT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50" y="3358461"/>
            <a:ext cx="4340937" cy="34011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05" y="788776"/>
            <a:ext cx="6063298" cy="59708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50" y="788776"/>
            <a:ext cx="4340937" cy="2500867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80944" y="4462495"/>
            <a:ext cx="790575" cy="59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buClr>
                <a:srgbClr val="FFD200"/>
              </a:buClr>
            </a:pPr>
            <a:r>
              <a:rPr lang="en-US" sz="1800" dirty="0" smtClean="0"/>
              <a:t>AF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15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B77860-2621-01C9-9AE7-1E4BDC58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845"/>
            <a:ext cx="10515600" cy="329020"/>
          </a:xfrm>
        </p:spPr>
        <p:txBody>
          <a:bodyPr lIns="0" tIns="0" rIns="0" bIns="0">
            <a:noAutofit/>
          </a:bodyPr>
          <a:lstStyle/>
          <a:p>
            <a:r>
              <a:rPr lang="ru-RU" dirty="0" smtClean="0"/>
              <a:t>	Используемые технологии и инструменты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993291E2-AB83-F910-9E79-4443D644BEC8}"/>
              </a:ext>
            </a:extLst>
          </p:cNvPr>
          <p:cNvSpPr/>
          <p:nvPr/>
        </p:nvSpPr>
        <p:spPr>
          <a:xfrm>
            <a:off x="0" y="2325688"/>
            <a:ext cx="3983739" cy="2636837"/>
          </a:xfrm>
          <a:prstGeom prst="rect">
            <a:avLst/>
          </a:prstGeom>
          <a:solidFill>
            <a:srgbClr val="FFD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A117E90-91D2-33BB-E6D4-D4A80AD589B7}"/>
              </a:ext>
            </a:extLst>
          </p:cNvPr>
          <p:cNvSpPr txBox="1"/>
          <p:nvPr/>
        </p:nvSpPr>
        <p:spPr>
          <a:xfrm>
            <a:off x="442913" y="3000824"/>
            <a:ext cx="3267308" cy="11387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ИТ-технологии: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C#, SQL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VB.Net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 Studio, SQL Server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D06C9A1D-074D-A5DF-8158-E3E13617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69" y="2048774"/>
            <a:ext cx="1904101" cy="190410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73" y="2181225"/>
            <a:ext cx="1993798" cy="199379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4554197"/>
            <a:ext cx="1514094" cy="15140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88" y="1690064"/>
            <a:ext cx="946236" cy="98232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920" y="2672386"/>
            <a:ext cx="1297653" cy="13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653</Words>
  <Application>Microsoft Office PowerPoint</Application>
  <PresentationFormat>Широкоэкранный</PresentationFormat>
  <Paragraphs>168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Times New Roman</vt:lpstr>
      <vt:lpstr>Wingdings</vt:lpstr>
      <vt:lpstr>Тема Office</vt:lpstr>
      <vt:lpstr>1_Тема Office</vt:lpstr>
      <vt:lpstr>Презентация PowerPoint</vt:lpstr>
      <vt:lpstr>Автоматизация бизнес-процессов  нефтеперерабатывающего завода</vt:lpstr>
      <vt:lpstr> Зачем нужен PI System</vt:lpstr>
      <vt:lpstr>Зачем нужен PI System (копия)</vt:lpstr>
      <vt:lpstr> Как работает PI System?</vt:lpstr>
      <vt:lpstr> Польза для производства</vt:lpstr>
      <vt:lpstr> База данных PI System: Много полей, много возможностей</vt:lpstr>
      <vt:lpstr> Администрирование БД, активов, расчётов</vt:lpstr>
      <vt:lpstr> Используемые технологии и инструменты</vt:lpstr>
      <vt:lpstr> Как мы видим PI System?</vt:lpstr>
      <vt:lpstr>Как мы работаем с PI System?</vt:lpstr>
      <vt:lpstr>PI System и БДРВ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Тимуршина Юлия Сергеевна</dc:creator>
  <cp:lastModifiedBy>Шишилин Даниил Игоревич</cp:lastModifiedBy>
  <cp:revision>76</cp:revision>
  <dcterms:created xsi:type="dcterms:W3CDTF">2024-04-04T06:46:11Z</dcterms:created>
  <dcterms:modified xsi:type="dcterms:W3CDTF">2025-03-13T11:22:49Z</dcterms:modified>
</cp:coreProperties>
</file>